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5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6"/>
    <p:restoredTop sz="94656"/>
  </p:normalViewPr>
  <p:slideViewPr>
    <p:cSldViewPr snapToGrid="0" snapToObjects="1">
      <p:cViewPr varScale="1">
        <p:scale>
          <a:sx n="81" d="100"/>
          <a:sy n="81" d="100"/>
        </p:scale>
        <p:origin x="200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D093D6-D488-074C-ACC5-F195839F696D}"/>
              </a:ext>
            </a:extLst>
          </p:cNvPr>
          <p:cNvSpPr txBox="1"/>
          <p:nvPr userDrawn="1"/>
        </p:nvSpPr>
        <p:spPr>
          <a:xfrm>
            <a:off x="381000" y="6492875"/>
            <a:ext cx="2743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A6660"/>
                </a:solidFill>
                <a:latin typeface="Aptos"/>
              </a:defRPr>
            </a:pPr>
            <a:r>
              <a:rPr dirty="0"/>
              <a:t>TAG DER OFFENEN MOSCHEE · 2026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CB7D6A1-4E2A-6D4A-B045-487369A8F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3" t="11144" r="3068" b="11678"/>
          <a:stretch/>
        </p:blipFill>
        <p:spPr>
          <a:xfrm>
            <a:off x="264497" y="384725"/>
            <a:ext cx="5511158" cy="6282267"/>
          </a:xfrm>
          <a:prstGeom prst="rect">
            <a:avLst/>
          </a:prstGeom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8F830B09-6CE4-A549-A573-BF8B00857CE0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>
                <a:solidFill>
                  <a:srgbClr val="FFFFFF"/>
                </a:solidFill>
                <a:latin typeface="Aptos Display"/>
              </a:defRPr>
            </a:pPr>
            <a:endParaRPr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92C90C8-515A-5B49-BCB8-F1520B734A70}"/>
              </a:ext>
            </a:extLst>
          </p:cNvPr>
          <p:cNvSpPr/>
          <p:nvPr/>
        </p:nvSpPr>
        <p:spPr>
          <a:xfrm>
            <a:off x="9784080" y="731520"/>
            <a:ext cx="1097280" cy="10972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>
                <a:solidFill>
                  <a:srgbClr val="FFFFFF"/>
                </a:solidFill>
                <a:latin typeface="Aptos Display"/>
              </a:defRPr>
            </a:pPr>
            <a:endParaRPr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A26B2F-AD80-E84C-96AF-EE58C1196BA0}"/>
              </a:ext>
            </a:extLst>
          </p:cNvPr>
          <p:cNvSpPr/>
          <p:nvPr/>
        </p:nvSpPr>
        <p:spPr>
          <a:xfrm>
            <a:off x="10515600" y="1325880"/>
            <a:ext cx="594360" cy="59436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>
                <a:solidFill>
                  <a:srgbClr val="FFFFFF"/>
                </a:solidFill>
                <a:latin typeface="Aptos Display"/>
              </a:defRPr>
            </a:pPr>
            <a:endParaRPr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5517163-8603-CE49-96EF-241112044422}"/>
              </a:ext>
            </a:extLst>
          </p:cNvPr>
          <p:cNvSpPr/>
          <p:nvPr/>
        </p:nvSpPr>
        <p:spPr>
          <a:xfrm>
            <a:off x="9372600" y="1554480"/>
            <a:ext cx="411480" cy="4114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>
                <a:solidFill>
                  <a:srgbClr val="FFFFFF"/>
                </a:solidFill>
                <a:latin typeface="Aptos Display"/>
              </a:defRPr>
            </a:pPr>
            <a:endParaRPr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4BE9D7F-D729-CF4C-A5D1-FDD69CAEE3D5}"/>
              </a:ext>
            </a:extLst>
          </p:cNvPr>
          <p:cNvSpPr txBox="1"/>
          <p:nvPr/>
        </p:nvSpPr>
        <p:spPr>
          <a:xfrm>
            <a:off x="6649075" y="3435378"/>
            <a:ext cx="471635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tr-TR" sz="4000" i="1" dirty="0" err="1">
                <a:latin typeface="PT Sans" panose="020B0503020203020204" pitchFamily="34" charset="77"/>
              </a:rPr>
              <a:t>Herzlich</a:t>
            </a:r>
            <a:r>
              <a:rPr lang="tr-TR" sz="4000" i="1" dirty="0">
                <a:latin typeface="PT Sans" panose="020B0503020203020204" pitchFamily="34" charset="77"/>
              </a:rPr>
              <a:t> </a:t>
            </a:r>
            <a:r>
              <a:rPr lang="tr-TR" sz="4000" i="1" dirty="0" err="1">
                <a:latin typeface="PT Sans" panose="020B0503020203020204" pitchFamily="34" charset="77"/>
              </a:rPr>
              <a:t>willkommen</a:t>
            </a:r>
            <a:r>
              <a:rPr lang="tr-TR" sz="4000" i="1" dirty="0">
                <a:latin typeface="PT Sans" panose="020B0503020203020204" pitchFamily="34" charset="77"/>
              </a:rPr>
              <a:t>!</a:t>
            </a:r>
            <a:endParaRPr sz="4000" i="1" dirty="0">
              <a:latin typeface="PT Sans" panose="020B0503020203020204" pitchFamily="34" charset="77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B367BC1-B84D-6940-AB4B-E959FE123C8D}"/>
              </a:ext>
            </a:extLst>
          </p:cNvPr>
          <p:cNvSpPr/>
          <p:nvPr/>
        </p:nvSpPr>
        <p:spPr>
          <a:xfrm>
            <a:off x="6180361" y="1594761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528166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502920"/>
            <a:ext cx="5419240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30 Jahre Tag der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offenen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Moschee</a:t>
            </a:r>
            <a:endParaRPr dirty="0">
              <a:solidFill>
                <a:schemeClr val="bg1"/>
              </a:solidFill>
              <a:latin typeface="PT Sans" panose="020B0503020203020204" pitchFamily="34" charset="7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1417320"/>
            <a:ext cx="7312047" cy="468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Seit</a:t>
            </a:r>
            <a:r>
              <a:rPr sz="2400" dirty="0">
                <a:latin typeface="PT Sans" panose="020B0503020203020204" pitchFamily="34" charset="77"/>
              </a:rPr>
              <a:t> 1997 </a:t>
            </a:r>
            <a:r>
              <a:rPr sz="2400" dirty="0" err="1">
                <a:latin typeface="PT Sans" panose="020B0503020203020204" pitchFamily="34" charset="77"/>
              </a:rPr>
              <a:t>öffnen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Moscheegemeinden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bundesweit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ihre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Türen</a:t>
            </a:r>
            <a:r>
              <a:rPr sz="2400" dirty="0">
                <a:latin typeface="PT Sans" panose="020B0503020203020204" pitchFamily="34" charset="77"/>
              </a:rPr>
              <a:t>.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Menschen </a:t>
            </a:r>
            <a:r>
              <a:rPr sz="2400" dirty="0" err="1">
                <a:latin typeface="PT Sans" panose="020B0503020203020204" pitchFamily="34" charset="77"/>
              </a:rPr>
              <a:t>unterschiedlicher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Herkunft</a:t>
            </a:r>
            <a:r>
              <a:rPr sz="2400" dirty="0">
                <a:latin typeface="PT Sans" panose="020B0503020203020204" pitchFamily="34" charset="77"/>
              </a:rPr>
              <a:t>, Religion und Weltanschauung </a:t>
            </a:r>
            <a:r>
              <a:rPr sz="2400" dirty="0" err="1">
                <a:latin typeface="PT Sans" panose="020B0503020203020204" pitchFamily="34" charset="77"/>
              </a:rPr>
              <a:t>kommen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miteinander</a:t>
            </a:r>
            <a:r>
              <a:rPr sz="2400" dirty="0">
                <a:latin typeface="PT Sans" panose="020B0503020203020204" pitchFamily="34" charset="77"/>
              </a:rPr>
              <a:t> ins </a:t>
            </a:r>
            <a:r>
              <a:rPr sz="2400" dirty="0" err="1">
                <a:latin typeface="PT Sans" panose="020B0503020203020204" pitchFamily="34" charset="77"/>
              </a:rPr>
              <a:t>Gespräch</a:t>
            </a:r>
            <a:r>
              <a:rPr sz="2400" dirty="0">
                <a:latin typeface="PT Sans" panose="020B0503020203020204" pitchFamily="34" charset="77"/>
              </a:rPr>
              <a:t>.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Der TOM </a:t>
            </a:r>
            <a:r>
              <a:rPr sz="2400" dirty="0" err="1">
                <a:latin typeface="PT Sans" panose="020B0503020203020204" pitchFamily="34" charset="77"/>
              </a:rPr>
              <a:t>ist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zu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einem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festen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Bestandteil</a:t>
            </a:r>
            <a:r>
              <a:rPr sz="2400" dirty="0">
                <a:latin typeface="PT Sans" panose="020B0503020203020204" pitchFamily="34" charset="77"/>
              </a:rPr>
              <a:t> des </a:t>
            </a:r>
            <a:r>
              <a:rPr sz="2400" dirty="0" err="1">
                <a:latin typeface="PT Sans" panose="020B0503020203020204" pitchFamily="34" charset="77"/>
              </a:rPr>
              <a:t>gesellschaftlichen</a:t>
            </a:r>
            <a:r>
              <a:rPr sz="2400" dirty="0">
                <a:latin typeface="PT Sans" panose="020B0503020203020204" pitchFamily="34" charset="77"/>
              </a:rPr>
              <a:t> Dialogs </a:t>
            </a:r>
            <a:r>
              <a:rPr sz="2400" dirty="0" err="1">
                <a:latin typeface="PT Sans" panose="020B0503020203020204" pitchFamily="34" charset="77"/>
              </a:rPr>
              <a:t>geworden</a:t>
            </a:r>
            <a:r>
              <a:rPr sz="2400" dirty="0">
                <a:latin typeface="PT Sans" panose="020B0503020203020204" pitchFamily="34" charset="77"/>
              </a:rPr>
              <a:t>.</a:t>
            </a: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000" i="1" dirty="0">
                <a:latin typeface="PT Sans" panose="020B0503020203020204" pitchFamily="34" charset="77"/>
              </a:rPr>
              <a:t>30 Jahre </a:t>
            </a:r>
            <a:r>
              <a:rPr sz="2000" i="1" dirty="0" err="1">
                <a:latin typeface="PT Sans" panose="020B0503020203020204" pitchFamily="34" charset="77"/>
              </a:rPr>
              <a:t>Begegnung</a:t>
            </a:r>
            <a:r>
              <a:rPr sz="2000" i="1" dirty="0">
                <a:latin typeface="PT Sans" panose="020B0503020203020204" pitchFamily="34" charset="77"/>
              </a:rPr>
              <a:t> – 30 Jahre Dialog – 30 Jahre </a:t>
            </a:r>
            <a:r>
              <a:rPr sz="2000" i="1" dirty="0" err="1">
                <a:latin typeface="PT Sans" panose="020B0503020203020204" pitchFamily="34" charset="77"/>
              </a:rPr>
              <a:t>offene</a:t>
            </a:r>
            <a:r>
              <a:rPr sz="2000" i="1" dirty="0">
                <a:latin typeface="PT Sans" panose="020B0503020203020204" pitchFamily="34" charset="77"/>
              </a:rPr>
              <a:t> </a:t>
            </a:r>
            <a:r>
              <a:rPr sz="2000" i="1" dirty="0" err="1">
                <a:latin typeface="PT Sans" panose="020B0503020203020204" pitchFamily="34" charset="77"/>
              </a:rPr>
              <a:t>Türen</a:t>
            </a:r>
            <a:endParaRPr sz="2000" i="1" dirty="0">
              <a:latin typeface="PT Sans" panose="020B0503020203020204" pitchFamily="34" charset="7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96D4CBE-D4BC-9F4D-BE02-DA5319937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26" b="24138"/>
          <a:stretch/>
        </p:blipFill>
        <p:spPr>
          <a:xfrm>
            <a:off x="7814967" y="429768"/>
            <a:ext cx="4034361" cy="5771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/>
          <p:cNvSpPr/>
          <p:nvPr/>
        </p:nvSpPr>
        <p:spPr>
          <a:xfrm>
            <a:off x="11436307" y="109728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628" y="653783"/>
            <a:ext cx="10635412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</a:rPr>
              <a:t>Das Motto 2026</a:t>
            </a:r>
            <a:r>
              <a:rPr lang="tr-TR" dirty="0">
                <a:solidFill>
                  <a:schemeClr val="bg1"/>
                </a:solidFill>
              </a:rPr>
              <a:t>: </a:t>
            </a:r>
            <a:r>
              <a:rPr lang="de-DE" dirty="0">
                <a:solidFill>
                  <a:schemeClr val="bg1"/>
                </a:solidFill>
              </a:rPr>
              <a:t>„Moscheen als Träger gesellschaftlicher Verfasstheit“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7813040" cy="4638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Rechtsordnung</a:t>
            </a:r>
            <a:r>
              <a:rPr sz="2400" dirty="0">
                <a:latin typeface="PT Sans" panose="020B0503020203020204" pitchFamily="34" charset="77"/>
              </a:rPr>
              <a:t> und </a:t>
            </a:r>
            <a:r>
              <a:rPr sz="2400" dirty="0" err="1">
                <a:latin typeface="PT Sans" panose="020B0503020203020204" pitchFamily="34" charset="77"/>
              </a:rPr>
              <a:t>demokratische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Institutionen</a:t>
            </a:r>
            <a:endParaRPr sz="2400" dirty="0">
              <a:latin typeface="PT Sans" panose="020B0503020203020204" pitchFamily="34" charset="77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Verantwortung</a:t>
            </a:r>
            <a:r>
              <a:rPr sz="2400" dirty="0">
                <a:latin typeface="PT Sans" panose="020B0503020203020204" pitchFamily="34" charset="77"/>
              </a:rPr>
              <a:t> und </a:t>
            </a:r>
            <a:r>
              <a:rPr sz="2400" dirty="0" err="1">
                <a:latin typeface="PT Sans" panose="020B0503020203020204" pitchFamily="34" charset="77"/>
              </a:rPr>
              <a:t>gesellschaftliche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Beteiligung</a:t>
            </a:r>
            <a:endParaRPr sz="2400" dirty="0">
              <a:latin typeface="PT Sans" panose="020B0503020203020204" pitchFamily="34" charset="77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Begegnung</a:t>
            </a:r>
            <a:r>
              <a:rPr sz="2400" dirty="0">
                <a:latin typeface="PT Sans" panose="020B0503020203020204" pitchFamily="34" charset="77"/>
              </a:rPr>
              <a:t>, </a:t>
            </a:r>
            <a:r>
              <a:rPr sz="2400" dirty="0" err="1">
                <a:latin typeface="PT Sans" panose="020B0503020203020204" pitchFamily="34" charset="77"/>
              </a:rPr>
              <a:t>Verlässlichkeit</a:t>
            </a:r>
            <a:r>
              <a:rPr sz="2400" dirty="0">
                <a:latin typeface="PT Sans" panose="020B0503020203020204" pitchFamily="34" charset="77"/>
              </a:rPr>
              <a:t> und </a:t>
            </a:r>
            <a:r>
              <a:rPr sz="2400" dirty="0" err="1">
                <a:latin typeface="PT Sans" panose="020B0503020203020204" pitchFamily="34" charset="77"/>
              </a:rPr>
              <a:t>Zusammenhalt</a:t>
            </a:r>
            <a:endParaRPr sz="24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i="1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i="1" dirty="0">
                <a:latin typeface="PT Sans" panose="020B0503020203020204" pitchFamily="34" charset="77"/>
              </a:rPr>
              <a:t>Eine </a:t>
            </a:r>
            <a:r>
              <a:rPr sz="2400" i="1" dirty="0" err="1">
                <a:latin typeface="PT Sans" panose="020B0503020203020204" pitchFamily="34" charset="77"/>
              </a:rPr>
              <a:t>freiheitliche</a:t>
            </a:r>
            <a:r>
              <a:rPr sz="2400" i="1" dirty="0">
                <a:latin typeface="PT Sans" panose="020B0503020203020204" pitchFamily="34" charset="77"/>
              </a:rPr>
              <a:t> Gesellschaft </a:t>
            </a:r>
            <a:r>
              <a:rPr sz="2400" i="1" dirty="0" err="1">
                <a:latin typeface="PT Sans" panose="020B0503020203020204" pitchFamily="34" charset="77"/>
              </a:rPr>
              <a:t>wird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nicht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nur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durch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Gesetze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getragen</a:t>
            </a:r>
            <a:r>
              <a:rPr sz="2400" i="1" dirty="0">
                <a:latin typeface="PT Sans" panose="020B0503020203020204" pitchFamily="34" charset="77"/>
              </a:rPr>
              <a:t>, </a:t>
            </a:r>
            <a:r>
              <a:rPr sz="2400" i="1" dirty="0" err="1">
                <a:latin typeface="PT Sans" panose="020B0503020203020204" pitchFamily="34" charset="77"/>
              </a:rPr>
              <a:t>sondern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auch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durch</a:t>
            </a:r>
            <a:r>
              <a:rPr sz="2400" i="1" dirty="0">
                <a:latin typeface="PT Sans" panose="020B0503020203020204" pitchFamily="34" charset="77"/>
              </a:rPr>
              <a:t> Menschen, die </a:t>
            </a:r>
            <a:r>
              <a:rPr sz="2400" i="1" dirty="0" err="1">
                <a:latin typeface="PT Sans" panose="020B0503020203020204" pitchFamily="34" charset="77"/>
              </a:rPr>
              <a:t>Verantwortung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übernehmen</a:t>
            </a:r>
            <a:r>
              <a:rPr sz="2400" i="1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1081173" y="275313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7279365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Was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bedeutet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„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gesellschaftliche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Verfasstheit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“?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82921"/>
            <a:ext cx="10515600" cy="4423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Das Motto </a:t>
            </a:r>
            <a:r>
              <a:rPr sz="2400" dirty="0" err="1">
                <a:latin typeface="PT Sans" panose="020B0503020203020204" pitchFamily="34" charset="77"/>
              </a:rPr>
              <a:t>beschreibt</a:t>
            </a:r>
            <a:r>
              <a:rPr sz="2400" dirty="0">
                <a:latin typeface="PT Sans" panose="020B0503020203020204" pitchFamily="34" charset="77"/>
              </a:rPr>
              <a:t> das </a:t>
            </a:r>
            <a:r>
              <a:rPr sz="2400" dirty="0" err="1">
                <a:latin typeface="PT Sans" panose="020B0503020203020204" pitchFamily="34" charset="77"/>
              </a:rPr>
              <a:t>Zusammenspiel</a:t>
            </a:r>
            <a:r>
              <a:rPr sz="2400" dirty="0">
                <a:latin typeface="PT Sans" panose="020B0503020203020204" pitchFamily="34" charset="77"/>
              </a:rPr>
              <a:t> von:</a:t>
            </a: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• </a:t>
            </a:r>
            <a:r>
              <a:rPr sz="2400" dirty="0" err="1">
                <a:latin typeface="PT Sans" panose="020B0503020203020204" pitchFamily="34" charset="77"/>
              </a:rPr>
              <a:t>Rechtsordnung</a:t>
            </a:r>
            <a:endParaRPr sz="24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• </a:t>
            </a:r>
            <a:r>
              <a:rPr sz="2400" dirty="0" err="1">
                <a:latin typeface="PT Sans" panose="020B0503020203020204" pitchFamily="34" charset="77"/>
              </a:rPr>
              <a:t>demokratischen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Institutionen</a:t>
            </a:r>
            <a:endParaRPr sz="24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• </a:t>
            </a:r>
            <a:r>
              <a:rPr sz="2400" dirty="0" err="1">
                <a:latin typeface="PT Sans" panose="020B0503020203020204" pitchFamily="34" charset="77"/>
              </a:rPr>
              <a:t>gelebten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sozialen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Beziehungen</a:t>
            </a:r>
            <a:endParaRPr sz="24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• </a:t>
            </a:r>
            <a:r>
              <a:rPr sz="2400" dirty="0" err="1">
                <a:latin typeface="PT Sans" panose="020B0503020203020204" pitchFamily="34" charset="77"/>
              </a:rPr>
              <a:t>Verantwortung</a:t>
            </a:r>
            <a:r>
              <a:rPr sz="2400" dirty="0">
                <a:latin typeface="PT Sans" panose="020B0503020203020204" pitchFamily="34" charset="77"/>
              </a:rPr>
              <a:t> und </a:t>
            </a:r>
            <a:r>
              <a:rPr sz="2400" dirty="0" err="1">
                <a:latin typeface="PT Sans" panose="020B0503020203020204" pitchFamily="34" charset="77"/>
              </a:rPr>
              <a:t>Beteiligung</a:t>
            </a: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i="1" dirty="0">
                <a:latin typeface="PT Sans" panose="020B0503020203020204" pitchFamily="34" charset="77"/>
              </a:rPr>
              <a:t>Das </a:t>
            </a:r>
            <a:r>
              <a:rPr sz="2400" i="1" dirty="0" err="1">
                <a:latin typeface="PT Sans" panose="020B0503020203020204" pitchFamily="34" charset="77"/>
              </a:rPr>
              <a:t>Grundgesetz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bildet</a:t>
            </a:r>
            <a:r>
              <a:rPr sz="2400" i="1" dirty="0">
                <a:latin typeface="PT Sans" panose="020B0503020203020204" pitchFamily="34" charset="77"/>
              </a:rPr>
              <a:t> den </a:t>
            </a:r>
            <a:r>
              <a:rPr sz="2400" i="1" dirty="0" err="1">
                <a:latin typeface="PT Sans" panose="020B0503020203020204" pitchFamily="34" charset="77"/>
              </a:rPr>
              <a:t>verbindlichen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rechtlichen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Rahmen</a:t>
            </a:r>
            <a:r>
              <a:rPr sz="2400" i="1" dirty="0">
                <a:latin typeface="PT Sans" panose="020B0503020203020204" pitchFamily="34" charset="77"/>
              </a:rPr>
              <a:t>. </a:t>
            </a:r>
            <a:r>
              <a:rPr sz="2400" i="1" dirty="0" err="1">
                <a:latin typeface="PT Sans" panose="020B0503020203020204" pitchFamily="34" charset="77"/>
              </a:rPr>
              <a:t>Im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Alltag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wird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gesellschaftlicher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Zusammenhalt</a:t>
            </a:r>
            <a:r>
              <a:rPr sz="2400" i="1" dirty="0">
                <a:latin typeface="PT Sans" panose="020B0503020203020204" pitchFamily="34" charset="77"/>
              </a:rPr>
              <a:t> von Menschen und </a:t>
            </a:r>
            <a:r>
              <a:rPr sz="2400" i="1" dirty="0" err="1">
                <a:latin typeface="PT Sans" panose="020B0503020203020204" pitchFamily="34" charset="77"/>
              </a:rPr>
              <a:t>Institutionen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mitgetragen</a:t>
            </a:r>
            <a:r>
              <a:rPr sz="2400" i="1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4113627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Moscheen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in Deutschland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193" y="1280329"/>
            <a:ext cx="11047307" cy="4526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Moscheen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sind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heute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mehr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als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Gebetsorte</a:t>
            </a:r>
            <a:r>
              <a:rPr sz="2400" dirty="0">
                <a:latin typeface="PT Sans" panose="020B0503020203020204" pitchFamily="34" charset="77"/>
              </a:rPr>
              <a:t>.</a:t>
            </a:r>
            <a:endParaRPr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Orte</a:t>
            </a:r>
            <a:r>
              <a:rPr sz="2400" dirty="0">
                <a:latin typeface="PT Sans" panose="020B0503020203020204" pitchFamily="34" charset="77"/>
              </a:rPr>
              <a:t> des </a:t>
            </a:r>
            <a:r>
              <a:rPr sz="2400" dirty="0" err="1">
                <a:latin typeface="PT Sans" panose="020B0503020203020204" pitchFamily="34" charset="77"/>
              </a:rPr>
              <a:t>Gebets</a:t>
            </a:r>
            <a:r>
              <a:rPr sz="2400" dirty="0">
                <a:latin typeface="PT Sans" panose="020B0503020203020204" pitchFamily="34" charset="77"/>
              </a:rPr>
              <a:t> und der </a:t>
            </a:r>
            <a:r>
              <a:rPr sz="2400" dirty="0" err="1">
                <a:latin typeface="PT Sans" panose="020B0503020203020204" pitchFamily="34" charset="77"/>
              </a:rPr>
              <a:t>Spiritualität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Bildungsstätten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Begegnungs</a:t>
            </a:r>
            <a:r>
              <a:rPr sz="2400" dirty="0">
                <a:latin typeface="PT Sans" panose="020B0503020203020204" pitchFamily="34" charset="77"/>
              </a:rPr>
              <a:t>- und </a:t>
            </a:r>
            <a:r>
              <a:rPr sz="2400" dirty="0" err="1">
                <a:latin typeface="PT Sans" panose="020B0503020203020204" pitchFamily="34" charset="77"/>
              </a:rPr>
              <a:t>Beratungsorte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Räume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für</a:t>
            </a:r>
            <a:r>
              <a:rPr sz="2400" dirty="0">
                <a:latin typeface="PT Sans" panose="020B0503020203020204" pitchFamily="34" charset="77"/>
              </a:rPr>
              <a:t> Kinder und </a:t>
            </a:r>
            <a:r>
              <a:rPr sz="2400" dirty="0" err="1">
                <a:latin typeface="PT Sans" panose="020B0503020203020204" pitchFamily="34" charset="77"/>
              </a:rPr>
              <a:t>Jugendliche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Partner in der </a:t>
            </a:r>
            <a:r>
              <a:rPr sz="2400" dirty="0" err="1">
                <a:latin typeface="PT Sans" panose="020B0503020203020204" pitchFamily="34" charset="77"/>
              </a:rPr>
              <a:t>Nachbarschaft</a:t>
            </a: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i="1" dirty="0" err="1">
                <a:latin typeface="PT Sans" panose="020B0503020203020204" pitchFamily="34" charset="77"/>
              </a:rPr>
              <a:t>Tausende</a:t>
            </a:r>
            <a:r>
              <a:rPr sz="2400" i="1" dirty="0">
                <a:latin typeface="PT Sans" panose="020B0503020203020204" pitchFamily="34" charset="77"/>
              </a:rPr>
              <a:t> Menschen </a:t>
            </a:r>
            <a:r>
              <a:rPr sz="2400" i="1" dirty="0" err="1">
                <a:latin typeface="PT Sans" panose="020B0503020203020204" pitchFamily="34" charset="77"/>
              </a:rPr>
              <a:t>engagieren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sich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ehrenamtlich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für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ihre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Gemeinden</a:t>
            </a:r>
            <a:r>
              <a:rPr sz="2400" i="1" dirty="0">
                <a:latin typeface="PT Sans" panose="020B0503020203020204" pitchFamily="34" charset="77"/>
              </a:rPr>
              <a:t> und </a:t>
            </a:r>
            <a:r>
              <a:rPr sz="2400" i="1" dirty="0" err="1">
                <a:latin typeface="PT Sans" panose="020B0503020203020204" pitchFamily="34" charset="77"/>
              </a:rPr>
              <a:t>ihr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Umfeld</a:t>
            </a:r>
            <a:r>
              <a:rPr sz="2400" i="1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16C0234-5D89-1D4E-B94A-B3B203B34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162" y="1417320"/>
            <a:ext cx="5181338" cy="3454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5837239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Warum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öffnen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Moscheen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ihre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Türen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59210"/>
            <a:ext cx="10515600" cy="4526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Der TOM </a:t>
            </a:r>
            <a:r>
              <a:rPr sz="2400" dirty="0" err="1">
                <a:latin typeface="PT Sans" panose="020B0503020203020204" pitchFamily="34" charset="77"/>
              </a:rPr>
              <a:t>schafft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Raum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für</a:t>
            </a:r>
            <a:r>
              <a:rPr sz="2400" dirty="0">
                <a:latin typeface="PT Sans" panose="020B0503020203020204" pitchFamily="34" charset="77"/>
              </a:rPr>
              <a:t>:</a:t>
            </a:r>
            <a:endParaRPr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persönliche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Begegnung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Fragen</a:t>
            </a:r>
            <a:r>
              <a:rPr sz="2400" dirty="0">
                <a:latin typeface="PT Sans" panose="020B0503020203020204" pitchFamily="34" charset="77"/>
              </a:rPr>
              <a:t> und </a:t>
            </a:r>
            <a:r>
              <a:rPr sz="2400" dirty="0" err="1">
                <a:latin typeface="PT Sans" panose="020B0503020203020204" pitchFamily="34" charset="77"/>
              </a:rPr>
              <a:t>offene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Gespräche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Einblicke</a:t>
            </a:r>
            <a:r>
              <a:rPr sz="2400" dirty="0">
                <a:latin typeface="PT Sans" panose="020B0503020203020204" pitchFamily="34" charset="77"/>
              </a:rPr>
              <a:t> in den </a:t>
            </a:r>
            <a:r>
              <a:rPr sz="2400" dirty="0" err="1">
                <a:latin typeface="PT Sans" panose="020B0503020203020204" pitchFamily="34" charset="77"/>
              </a:rPr>
              <a:t>muslimischen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Alltag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Abbau</a:t>
            </a:r>
            <a:r>
              <a:rPr sz="2400" dirty="0">
                <a:latin typeface="PT Sans" panose="020B0503020203020204" pitchFamily="34" charset="77"/>
              </a:rPr>
              <a:t> von </a:t>
            </a:r>
            <a:r>
              <a:rPr sz="2400" dirty="0" err="1">
                <a:latin typeface="PT Sans" panose="020B0503020203020204" pitchFamily="34" charset="77"/>
              </a:rPr>
              <a:t>Unsicherheit</a:t>
            </a:r>
            <a:r>
              <a:rPr sz="2400" dirty="0">
                <a:latin typeface="PT Sans" panose="020B0503020203020204" pitchFamily="34" charset="77"/>
              </a:rPr>
              <a:t> und </a:t>
            </a:r>
            <a:r>
              <a:rPr sz="2400" dirty="0" err="1">
                <a:latin typeface="PT Sans" panose="020B0503020203020204" pitchFamily="34" charset="77"/>
              </a:rPr>
              <a:t>Vorurteilen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neue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Kontakte</a:t>
            </a:r>
            <a:r>
              <a:rPr sz="2400" dirty="0">
                <a:latin typeface="PT Sans" panose="020B0503020203020204" pitchFamily="34" charset="77"/>
              </a:rPr>
              <a:t> in der </a:t>
            </a:r>
            <a:r>
              <a:rPr sz="2400" dirty="0" err="1">
                <a:latin typeface="PT Sans" panose="020B0503020203020204" pitchFamily="34" charset="77"/>
              </a:rPr>
              <a:t>Nachbarschaft</a:t>
            </a: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i="1" dirty="0" err="1">
                <a:latin typeface="PT Sans" panose="020B0503020203020204" pitchFamily="34" charset="77"/>
              </a:rPr>
              <a:t>Begegnung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schafft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Verständnis</a:t>
            </a:r>
            <a:r>
              <a:rPr sz="2400" i="1" dirty="0">
                <a:latin typeface="PT Sans" panose="020B0503020203020204" pitchFamily="34" charset="77"/>
              </a:rPr>
              <a:t> und </a:t>
            </a:r>
            <a:r>
              <a:rPr sz="2400" i="1" dirty="0" err="1">
                <a:latin typeface="PT Sans" panose="020B0503020203020204" pitchFamily="34" charset="77"/>
              </a:rPr>
              <a:t>aus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Verständnis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kann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Vertrauen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wachsen</a:t>
            </a:r>
            <a:r>
              <a:rPr sz="2400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04D9161-AB29-E745-974D-2231F87C0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5104" y="266437"/>
            <a:ext cx="3990252" cy="53203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7154523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30 Jahre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Entwicklung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– 77 Jahre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Grundgesetz</a:t>
            </a:r>
            <a:endParaRPr dirty="0">
              <a:solidFill>
                <a:schemeClr val="bg1"/>
              </a:solidFill>
              <a:latin typeface="PT Sans" panose="020B0503020203020204" pitchFamily="34" charset="7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1" y="1322090"/>
            <a:ext cx="7023538" cy="5120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200" dirty="0">
                <a:latin typeface="PT Sans" panose="020B0503020203020204" pitchFamily="34" charset="77"/>
              </a:rPr>
              <a:t>2026 </a:t>
            </a:r>
            <a:r>
              <a:rPr sz="2200" dirty="0" err="1">
                <a:latin typeface="PT Sans" panose="020B0503020203020204" pitchFamily="34" charset="77"/>
              </a:rPr>
              <a:t>verbindet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zwei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wichtige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Jahrestage</a:t>
            </a:r>
            <a:r>
              <a:rPr sz="2200" dirty="0">
                <a:latin typeface="PT Sans" panose="020B0503020203020204" pitchFamily="34" charset="77"/>
              </a:rPr>
              <a:t>:</a:t>
            </a: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200" dirty="0">
                <a:latin typeface="PT Sans" panose="020B0503020203020204" pitchFamily="34" charset="77"/>
              </a:rPr>
              <a:t>30 Jahre </a:t>
            </a:r>
            <a:r>
              <a:rPr sz="2200" dirty="0" err="1">
                <a:latin typeface="PT Sans" panose="020B0503020203020204" pitchFamily="34" charset="77"/>
              </a:rPr>
              <a:t>bundesweiter</a:t>
            </a:r>
            <a:r>
              <a:rPr sz="2200" dirty="0">
                <a:latin typeface="PT Sans" panose="020B0503020203020204" pitchFamily="34" charset="77"/>
              </a:rPr>
              <a:t> Tag der </a:t>
            </a:r>
            <a:r>
              <a:rPr sz="2200" dirty="0" err="1">
                <a:latin typeface="PT Sans" panose="020B0503020203020204" pitchFamily="34" charset="77"/>
              </a:rPr>
              <a:t>offenen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Moschee</a:t>
            </a:r>
            <a:endParaRPr sz="2200" dirty="0">
              <a:latin typeface="PT Sans" panose="020B0503020203020204" pitchFamily="34" charset="77"/>
            </a:endParaRPr>
          </a:p>
          <a:p>
            <a:pPr marL="457200" indent="-4572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200" dirty="0">
                <a:latin typeface="PT Sans" panose="020B0503020203020204" pitchFamily="34" charset="77"/>
              </a:rPr>
              <a:t>77 Jahre </a:t>
            </a:r>
            <a:r>
              <a:rPr sz="2200" dirty="0" err="1">
                <a:latin typeface="PT Sans" panose="020B0503020203020204" pitchFamily="34" charset="77"/>
              </a:rPr>
              <a:t>Grundgesetz</a:t>
            </a:r>
            <a:endParaRPr sz="22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sz="22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200" dirty="0">
                <a:latin typeface="PT Sans" panose="020B0503020203020204" pitchFamily="34" charset="77"/>
              </a:rPr>
              <a:t>Das </a:t>
            </a:r>
            <a:r>
              <a:rPr sz="2200" dirty="0" err="1">
                <a:latin typeface="PT Sans" panose="020B0503020203020204" pitchFamily="34" charset="77"/>
              </a:rPr>
              <a:t>Grundgesetz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schützt</a:t>
            </a:r>
            <a:r>
              <a:rPr sz="2200" dirty="0">
                <a:latin typeface="PT Sans" panose="020B0503020203020204" pitchFamily="34" charset="77"/>
              </a:rPr>
              <a:t> die </a:t>
            </a:r>
            <a:r>
              <a:rPr sz="2200" dirty="0" err="1">
                <a:latin typeface="PT Sans" panose="020B0503020203020204" pitchFamily="34" charset="77"/>
              </a:rPr>
              <a:t>Menschenwürde</a:t>
            </a:r>
            <a:r>
              <a:rPr sz="2200" dirty="0">
                <a:latin typeface="PT Sans" panose="020B0503020203020204" pitchFamily="34" charset="77"/>
              </a:rPr>
              <a:t>, </a:t>
            </a:r>
            <a:r>
              <a:rPr sz="2200" dirty="0" err="1">
                <a:latin typeface="PT Sans" panose="020B0503020203020204" pitchFamily="34" charset="77"/>
              </a:rPr>
              <a:t>Gleichheit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sowie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Glaubens</a:t>
            </a:r>
            <a:r>
              <a:rPr sz="2200" dirty="0">
                <a:latin typeface="PT Sans" panose="020B0503020203020204" pitchFamily="34" charset="77"/>
              </a:rPr>
              <a:t>- und </a:t>
            </a:r>
            <a:r>
              <a:rPr sz="2200" dirty="0" err="1">
                <a:latin typeface="PT Sans" panose="020B0503020203020204" pitchFamily="34" charset="77"/>
              </a:rPr>
              <a:t>Gewissensfreiheit</a:t>
            </a:r>
            <a:r>
              <a:rPr sz="2200" dirty="0">
                <a:latin typeface="PT Sans" panose="020B0503020203020204" pitchFamily="34" charset="77"/>
              </a:rPr>
              <a:t>.</a:t>
            </a:r>
            <a:br>
              <a:rPr lang="tr-TR" sz="2200" dirty="0">
                <a:latin typeface="PT Sans" panose="020B0503020203020204" pitchFamily="34" charset="77"/>
              </a:rPr>
            </a:br>
            <a:endParaRPr sz="2200"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200" dirty="0" err="1">
                <a:latin typeface="PT Sans" panose="020B0503020203020204" pitchFamily="34" charset="77"/>
              </a:rPr>
              <a:t>Muslimische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Gemeinden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sind</a:t>
            </a:r>
            <a:r>
              <a:rPr sz="2200" dirty="0">
                <a:latin typeface="PT Sans" panose="020B0503020203020204" pitchFamily="34" charset="77"/>
              </a:rPr>
              <a:t> </a:t>
            </a:r>
            <a:r>
              <a:rPr sz="2200" dirty="0" err="1">
                <a:latin typeface="PT Sans" panose="020B0503020203020204" pitchFamily="34" charset="77"/>
              </a:rPr>
              <a:t>Teil</a:t>
            </a:r>
            <a:r>
              <a:rPr sz="2200" dirty="0">
                <a:latin typeface="PT Sans" panose="020B0503020203020204" pitchFamily="34" charset="77"/>
              </a:rPr>
              <a:t> der </a:t>
            </a:r>
            <a:r>
              <a:rPr sz="2200" dirty="0" err="1">
                <a:latin typeface="PT Sans" panose="020B0503020203020204" pitchFamily="34" charset="77"/>
              </a:rPr>
              <a:t>Zivilgesellschaft</a:t>
            </a:r>
            <a:r>
              <a:rPr sz="2200" dirty="0">
                <a:latin typeface="PT Sans" panose="020B0503020203020204" pitchFamily="34" charset="77"/>
              </a:rPr>
              <a:t> und </a:t>
            </a:r>
            <a:r>
              <a:rPr sz="2200" dirty="0" err="1">
                <a:latin typeface="PT Sans" panose="020B0503020203020204" pitchFamily="34" charset="77"/>
              </a:rPr>
              <a:t>gestalten</a:t>
            </a:r>
            <a:r>
              <a:rPr sz="2200" dirty="0">
                <a:latin typeface="PT Sans" panose="020B0503020203020204" pitchFamily="34" charset="77"/>
              </a:rPr>
              <a:t> das </a:t>
            </a:r>
            <a:r>
              <a:rPr sz="2200" dirty="0" err="1">
                <a:latin typeface="PT Sans" panose="020B0503020203020204" pitchFamily="34" charset="77"/>
              </a:rPr>
              <a:t>gesellschaftliche</a:t>
            </a:r>
            <a:r>
              <a:rPr sz="2200" dirty="0">
                <a:latin typeface="PT Sans" panose="020B0503020203020204" pitchFamily="34" charset="77"/>
              </a:rPr>
              <a:t> Leben </a:t>
            </a:r>
            <a:r>
              <a:rPr sz="2200" dirty="0" err="1">
                <a:latin typeface="PT Sans" panose="020B0503020203020204" pitchFamily="34" charset="77"/>
              </a:rPr>
              <a:t>mit</a:t>
            </a:r>
            <a:r>
              <a:rPr sz="2200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52760" y="438912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dirty="0"/>
              <a:t>7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39D5DB7-1B54-2443-97B9-D676CDD2CC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192"/>
          <a:stretch/>
        </p:blipFill>
        <p:spPr>
          <a:xfrm>
            <a:off x="7892220" y="2095237"/>
            <a:ext cx="3986019" cy="25246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5800370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</a:rPr>
              <a:t>Menschenwürde</a:t>
            </a:r>
            <a:r>
              <a:rPr dirty="0">
                <a:solidFill>
                  <a:schemeClr val="bg1"/>
                </a:solidFill>
              </a:rPr>
              <a:t> und </a:t>
            </a:r>
            <a:r>
              <a:rPr dirty="0" err="1">
                <a:solidFill>
                  <a:schemeClr val="bg1"/>
                </a:solidFill>
              </a:rPr>
              <a:t>islamische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Ethik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2697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de-DE" dirty="0">
                <a:latin typeface="PT Sans" panose="020B0503020203020204" pitchFamily="34" charset="77"/>
              </a:rPr>
              <a:t>Der Koran erinnert: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de-DE" dirty="0">
                <a:latin typeface="PT Sans" panose="020B0503020203020204" pitchFamily="34" charset="77"/>
              </a:rPr>
              <a:t>„Wir haben den Kindern Adams Würde verliehen.“ (Al-</a:t>
            </a:r>
            <a:r>
              <a:rPr lang="de-DE" dirty="0" err="1">
                <a:latin typeface="PT Sans" panose="020B0503020203020204" pitchFamily="34" charset="77"/>
              </a:rPr>
              <a:t>Isra</a:t>
            </a:r>
            <a:r>
              <a:rPr lang="de-DE" dirty="0">
                <a:latin typeface="PT Sans" panose="020B0503020203020204" pitchFamily="34" charset="77"/>
              </a:rPr>
              <a:t>, 70)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br>
              <a:rPr lang="tr-TR" dirty="0">
                <a:latin typeface="PT Sans" panose="020B0503020203020204" pitchFamily="34" charset="77"/>
              </a:rPr>
            </a:br>
            <a:r>
              <a:rPr dirty="0" err="1">
                <a:latin typeface="PT Sans" panose="020B0503020203020204" pitchFamily="34" charset="77"/>
              </a:rPr>
              <a:t>Artikel</a:t>
            </a:r>
            <a:r>
              <a:rPr dirty="0">
                <a:latin typeface="PT Sans" panose="020B0503020203020204" pitchFamily="34" charset="77"/>
              </a:rPr>
              <a:t> 1 des </a:t>
            </a:r>
            <a:r>
              <a:rPr dirty="0" err="1">
                <a:latin typeface="PT Sans" panose="020B0503020203020204" pitchFamily="34" charset="77"/>
              </a:rPr>
              <a:t>Grundgesetzes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stellt</a:t>
            </a:r>
            <a:r>
              <a:rPr dirty="0">
                <a:latin typeface="PT Sans" panose="020B0503020203020204" pitchFamily="34" charset="77"/>
              </a:rPr>
              <a:t> die </a:t>
            </a:r>
            <a:r>
              <a:rPr dirty="0" err="1">
                <a:latin typeface="PT Sans" panose="020B0503020203020204" pitchFamily="34" charset="77"/>
              </a:rPr>
              <a:t>Menschenwürde</a:t>
            </a:r>
            <a:r>
              <a:rPr dirty="0">
                <a:latin typeface="PT Sans" panose="020B0503020203020204" pitchFamily="34" charset="77"/>
              </a:rPr>
              <a:t> ins </a:t>
            </a:r>
            <a:r>
              <a:rPr dirty="0" err="1">
                <a:latin typeface="PT Sans" panose="020B0503020203020204" pitchFamily="34" charset="77"/>
              </a:rPr>
              <a:t>Zentrum</a:t>
            </a:r>
            <a:r>
              <a:rPr dirty="0">
                <a:latin typeface="PT Sans" panose="020B0503020203020204" pitchFamily="34" charset="77"/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i="1" dirty="0" err="1">
                <a:latin typeface="PT Sans" panose="020B0503020203020204" pitchFamily="34" charset="77"/>
              </a:rPr>
              <a:t>Islamische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Ethik</a:t>
            </a:r>
            <a:r>
              <a:rPr sz="2600" i="1" dirty="0">
                <a:latin typeface="PT Sans" panose="020B0503020203020204" pitchFamily="34" charset="77"/>
              </a:rPr>
              <a:t> und </a:t>
            </a:r>
            <a:r>
              <a:rPr sz="2600" i="1" dirty="0" err="1">
                <a:latin typeface="PT Sans" panose="020B0503020203020204" pitchFamily="34" charset="77"/>
              </a:rPr>
              <a:t>staatliches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Verfassungsrecht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haben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unterschiedliche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Funktionen</a:t>
            </a:r>
            <a:r>
              <a:rPr sz="2600" i="1" dirty="0">
                <a:latin typeface="PT Sans" panose="020B0503020203020204" pitchFamily="34" charset="77"/>
              </a:rPr>
              <a:t>. </a:t>
            </a:r>
            <a:r>
              <a:rPr sz="2600" i="1" dirty="0" err="1">
                <a:latin typeface="PT Sans" panose="020B0503020203020204" pitchFamily="34" charset="77"/>
              </a:rPr>
              <a:t>Religiöse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Überzeugungen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können</a:t>
            </a:r>
            <a:r>
              <a:rPr sz="2600" i="1" dirty="0">
                <a:latin typeface="PT Sans" panose="020B0503020203020204" pitchFamily="34" charset="77"/>
              </a:rPr>
              <a:t> Menschen </a:t>
            </a:r>
            <a:r>
              <a:rPr sz="2600" i="1" dirty="0" err="1">
                <a:latin typeface="PT Sans" panose="020B0503020203020204" pitchFamily="34" charset="77"/>
              </a:rPr>
              <a:t>jedoch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zu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Respekt</a:t>
            </a:r>
            <a:r>
              <a:rPr sz="2600" i="1" dirty="0">
                <a:latin typeface="PT Sans" panose="020B0503020203020204" pitchFamily="34" charset="77"/>
              </a:rPr>
              <a:t>, </a:t>
            </a:r>
            <a:r>
              <a:rPr sz="2600" i="1" dirty="0" err="1">
                <a:latin typeface="PT Sans" panose="020B0503020203020204" pitchFamily="34" charset="77"/>
              </a:rPr>
              <a:t>Gerechtigkeit</a:t>
            </a:r>
            <a:r>
              <a:rPr sz="2600" i="1" dirty="0">
                <a:latin typeface="PT Sans" panose="020B0503020203020204" pitchFamily="34" charset="77"/>
              </a:rPr>
              <a:t> und </a:t>
            </a:r>
            <a:r>
              <a:rPr sz="2600" i="1" dirty="0" err="1">
                <a:latin typeface="PT Sans" panose="020B0503020203020204" pitchFamily="34" charset="77"/>
              </a:rPr>
              <a:t>Verantwortung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motivieren</a:t>
            </a:r>
            <a:r>
              <a:rPr sz="2600" i="1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7774885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de-DE" dirty="0">
                <a:solidFill>
                  <a:schemeClr val="bg1"/>
                </a:solidFill>
                <a:latin typeface="PT Sans" panose="020B0503020203020204" pitchFamily="34" charset="77"/>
              </a:rPr>
              <a:t>Zusammenleben in einer vielfältigen Gesellschaft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75430"/>
            <a:ext cx="7212724" cy="4944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>
                <a:latin typeface="PT Sans" panose="020B0503020203020204" pitchFamily="34" charset="77"/>
              </a:rPr>
              <a:t>Deutschland </a:t>
            </a:r>
            <a:r>
              <a:rPr sz="2600" dirty="0" err="1">
                <a:latin typeface="PT Sans" panose="020B0503020203020204" pitchFamily="34" charset="77"/>
              </a:rPr>
              <a:t>ist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religiös</a:t>
            </a:r>
            <a:r>
              <a:rPr sz="2600" dirty="0">
                <a:latin typeface="PT Sans" panose="020B0503020203020204" pitchFamily="34" charset="77"/>
              </a:rPr>
              <a:t> und </a:t>
            </a:r>
            <a:r>
              <a:rPr sz="2600" dirty="0" err="1">
                <a:latin typeface="PT Sans" panose="020B0503020203020204" pitchFamily="34" charset="77"/>
              </a:rPr>
              <a:t>weltanschaulich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lang="de-DE" sz="2800" b="1" dirty="0"/>
              <a:t>plural geprägt</a:t>
            </a:r>
            <a:r>
              <a:rPr sz="2600" dirty="0">
                <a:latin typeface="PT Sans" panose="020B0503020203020204" pitchFamily="34" charset="77"/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sz="26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de-DE" sz="2600" dirty="0">
                <a:latin typeface="PT Sans" panose="020B0503020203020204" pitchFamily="34" charset="77"/>
              </a:rPr>
              <a:t>Pluralität </a:t>
            </a:r>
            <a:r>
              <a:rPr sz="2600" dirty="0" err="1">
                <a:latin typeface="PT Sans" panose="020B0503020203020204" pitchFamily="34" charset="77"/>
              </a:rPr>
              <a:t>braucht</a:t>
            </a:r>
            <a:r>
              <a:rPr sz="2600" dirty="0">
                <a:latin typeface="PT Sans" panose="020B0503020203020204" pitchFamily="34" charset="77"/>
              </a:rPr>
              <a:t>:</a:t>
            </a: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einen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gemeinsamen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rechtlichen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Rahmen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Anerkennung</a:t>
            </a:r>
            <a:r>
              <a:rPr sz="2600" dirty="0">
                <a:latin typeface="PT Sans" panose="020B0503020203020204" pitchFamily="34" charset="77"/>
              </a:rPr>
              <a:t> der </a:t>
            </a:r>
            <a:r>
              <a:rPr sz="2600" dirty="0" err="1">
                <a:latin typeface="PT Sans" panose="020B0503020203020204" pitchFamily="34" charset="77"/>
              </a:rPr>
              <a:t>Freiheit</a:t>
            </a:r>
            <a:r>
              <a:rPr sz="2600" dirty="0">
                <a:latin typeface="PT Sans" panose="020B0503020203020204" pitchFamily="34" charset="77"/>
              </a:rPr>
              <a:t> des </a:t>
            </a:r>
            <a:r>
              <a:rPr sz="2600" dirty="0" err="1">
                <a:latin typeface="PT Sans" panose="020B0503020203020204" pitchFamily="34" charset="77"/>
              </a:rPr>
              <a:t>anderen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Respekt</a:t>
            </a:r>
            <a:r>
              <a:rPr sz="2600" dirty="0">
                <a:latin typeface="PT Sans" panose="020B0503020203020204" pitchFamily="34" charset="77"/>
              </a:rPr>
              <a:t> und Dialog</a:t>
            </a: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friedliche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Konfliktbearbeitung</a:t>
            </a:r>
            <a:endParaRPr sz="26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sz="26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i="1" dirty="0">
                <a:latin typeface="PT Sans" panose="020B0503020203020204" pitchFamily="34" charset="77"/>
              </a:rPr>
              <a:t>„…</a:t>
            </a:r>
            <a:r>
              <a:rPr sz="2600" i="1" dirty="0" err="1">
                <a:latin typeface="PT Sans" panose="020B0503020203020204" pitchFamily="34" charset="77"/>
              </a:rPr>
              <a:t>damit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ihr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einander</a:t>
            </a:r>
            <a:r>
              <a:rPr sz="2600" i="1" dirty="0">
                <a:latin typeface="PT Sans" panose="020B0503020203020204" pitchFamily="34" charset="77"/>
              </a:rPr>
              <a:t> </a:t>
            </a:r>
            <a:r>
              <a:rPr sz="2600" i="1" dirty="0" err="1">
                <a:latin typeface="PT Sans" panose="020B0503020203020204" pitchFamily="34" charset="77"/>
              </a:rPr>
              <a:t>kennenlernt</a:t>
            </a:r>
            <a:r>
              <a:rPr sz="2600" i="1" dirty="0">
                <a:latin typeface="PT Sans" panose="020B0503020203020204" pitchFamily="34" charset="77"/>
              </a:rPr>
              <a:t>.“ (</a:t>
            </a:r>
            <a:r>
              <a:rPr lang="tr-TR" sz="2600" i="1" dirty="0">
                <a:latin typeface="PT Sans" panose="020B0503020203020204" pitchFamily="34" charset="77"/>
              </a:rPr>
              <a:t>Al-</a:t>
            </a:r>
            <a:r>
              <a:rPr lang="tr-TR" sz="2600" i="1" dirty="0" err="1">
                <a:latin typeface="PT Sans" panose="020B0503020203020204" pitchFamily="34" charset="77"/>
              </a:rPr>
              <a:t>Hujurat</a:t>
            </a:r>
            <a:r>
              <a:rPr lang="tr-TR" sz="2600" i="1" dirty="0">
                <a:latin typeface="PT Sans" panose="020B0503020203020204" pitchFamily="34" charset="77"/>
              </a:rPr>
              <a:t>, 13</a:t>
            </a:r>
            <a:r>
              <a:rPr sz="2600" dirty="0">
                <a:latin typeface="PT Sans" panose="020B0503020203020204" pitchFamily="34" charset="77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52760" y="438912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dirty="0"/>
              <a:t>9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080744-00A0-D141-A50A-F5E426323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601" y="1923393"/>
            <a:ext cx="4662200" cy="3105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AD27C94D-08C7-A040-A0D7-DD885995A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44" t="12184" r="10416" b="17242"/>
          <a:stretch/>
        </p:blipFill>
        <p:spPr>
          <a:xfrm>
            <a:off x="6985217" y="2316712"/>
            <a:ext cx="4857756" cy="30127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502920"/>
            <a:ext cx="6299417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</a:rPr>
              <a:t>Umgang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mit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Meinungsverschiedenheiten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8116087" cy="481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Adab</a:t>
            </a:r>
            <a:r>
              <a:rPr sz="2600" dirty="0">
                <a:latin typeface="PT Sans" panose="020B0503020203020204" pitchFamily="34" charset="77"/>
              </a:rPr>
              <a:t> al-</a:t>
            </a:r>
            <a:r>
              <a:rPr sz="2600" dirty="0" err="1">
                <a:latin typeface="PT Sans" panose="020B0503020203020204" pitchFamily="34" charset="77"/>
              </a:rPr>
              <a:t>Ihtilâf</a:t>
            </a:r>
            <a:r>
              <a:rPr sz="2600" dirty="0">
                <a:latin typeface="PT Sans" panose="020B0503020203020204" pitchFamily="34" charset="77"/>
              </a:rPr>
              <a:t> – die </a:t>
            </a:r>
            <a:r>
              <a:rPr sz="2600" dirty="0" err="1">
                <a:latin typeface="PT Sans" panose="020B0503020203020204" pitchFamily="34" charset="77"/>
              </a:rPr>
              <a:t>Ethik</a:t>
            </a:r>
            <a:r>
              <a:rPr sz="2600" dirty="0">
                <a:latin typeface="PT Sans" panose="020B0503020203020204" pitchFamily="34" charset="77"/>
              </a:rPr>
              <a:t> des </a:t>
            </a:r>
            <a:r>
              <a:rPr sz="2600" dirty="0" err="1">
                <a:latin typeface="PT Sans" panose="020B0503020203020204" pitchFamily="34" charset="77"/>
              </a:rPr>
              <a:t>Meinungsunterschieds</a:t>
            </a:r>
            <a:endParaRPr sz="26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Unterschiedliche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Meinungen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müssen</a:t>
            </a:r>
            <a:br>
              <a:rPr lang="de-DE" sz="2600" dirty="0">
                <a:latin typeface="PT Sans" panose="020B0503020203020204" pitchFamily="34" charset="77"/>
              </a:rPr>
            </a:br>
            <a:r>
              <a:rPr sz="2600" dirty="0" err="1">
                <a:latin typeface="PT Sans" panose="020B0503020203020204" pitchFamily="34" charset="77"/>
              </a:rPr>
              <a:t>nicht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zu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Spaltung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führen</a:t>
            </a:r>
            <a:r>
              <a:rPr sz="2600" dirty="0">
                <a:latin typeface="PT Sans" panose="020B0503020203020204" pitchFamily="34" charset="77"/>
              </a:rPr>
              <a:t>.</a:t>
            </a: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Zuhören</a:t>
            </a:r>
            <a:r>
              <a:rPr sz="2600" dirty="0">
                <a:latin typeface="PT Sans" panose="020B0503020203020204" pitchFamily="34" charset="77"/>
              </a:rPr>
              <a:t> und </a:t>
            </a:r>
            <a:r>
              <a:rPr sz="2600" dirty="0" err="1">
                <a:latin typeface="PT Sans" panose="020B0503020203020204" pitchFamily="34" charset="77"/>
              </a:rPr>
              <a:t>sachlich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argumentieren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Unterschiede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aushalten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Konflikte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friedlich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austragen</a:t>
            </a:r>
            <a:endParaRPr sz="2600" dirty="0">
              <a:latin typeface="PT Sans" panose="020B0503020203020204" pitchFamily="34" charset="77"/>
            </a:endParaRP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v"/>
              <a:defRPr sz="2000">
                <a:solidFill>
                  <a:srgbClr val="2D2D2D"/>
                </a:solidFill>
                <a:latin typeface="Aptos"/>
              </a:defRPr>
            </a:pPr>
            <a:endParaRPr sz="26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>
                <a:latin typeface="PT Sans" panose="020B0503020203020204" pitchFamily="34" charset="77"/>
              </a:rPr>
              <a:t>Eine </a:t>
            </a:r>
            <a:r>
              <a:rPr sz="2600" dirty="0" err="1">
                <a:latin typeface="PT Sans" panose="020B0503020203020204" pitchFamily="34" charset="77"/>
              </a:rPr>
              <a:t>demokratische</a:t>
            </a:r>
            <a:r>
              <a:rPr sz="2600" dirty="0">
                <a:latin typeface="PT Sans" panose="020B0503020203020204" pitchFamily="34" charset="77"/>
              </a:rPr>
              <a:t> Gesellschaft </a:t>
            </a:r>
            <a:r>
              <a:rPr sz="2600" dirty="0" err="1">
                <a:latin typeface="PT Sans" panose="020B0503020203020204" pitchFamily="34" charset="77"/>
              </a:rPr>
              <a:t>braucht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diese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Fähigkeit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ebenso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wie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eine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lebendige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Gemeinde</a:t>
            </a:r>
            <a:r>
              <a:rPr sz="2600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3814570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Der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Vertrag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von Medina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6350749" cy="4688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de-DE" sz="2400" dirty="0">
                <a:latin typeface="PT Sans" panose="020B0503020203020204" pitchFamily="34" charset="77"/>
              </a:rPr>
              <a:t>Der Vertrag von Medina </a:t>
            </a:r>
            <a:r>
              <a:rPr sz="2400" dirty="0" err="1">
                <a:latin typeface="PT Sans" panose="020B0503020203020204" pitchFamily="34" charset="77"/>
              </a:rPr>
              <a:t>ist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ein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historischer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Bezugspunkt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für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geordnetes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Zusammenleben</a:t>
            </a:r>
            <a:r>
              <a:rPr sz="2400" dirty="0">
                <a:latin typeface="PT Sans" panose="020B0503020203020204" pitchFamily="34" charset="77"/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Er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thematisiert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unter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anderem</a:t>
            </a:r>
            <a:r>
              <a:rPr sz="2400" dirty="0">
                <a:latin typeface="PT Sans" panose="020B0503020203020204" pitchFamily="34" charset="77"/>
              </a:rPr>
              <a:t>: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Verhältnis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verschiedener</a:t>
            </a:r>
            <a:r>
              <a:rPr sz="2400" dirty="0">
                <a:latin typeface="PT Sans" panose="020B0503020203020204" pitchFamily="34" charset="77"/>
              </a:rPr>
              <a:t> Gruppen</a:t>
            </a: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Schutz und </a:t>
            </a:r>
            <a:r>
              <a:rPr sz="2400" dirty="0" err="1">
                <a:latin typeface="PT Sans" panose="020B0503020203020204" pitchFamily="34" charset="77"/>
              </a:rPr>
              <a:t>gemeinsame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Pflichten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Umgang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mit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Konflikten</a:t>
            </a:r>
            <a:endParaRPr sz="24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sz="22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200" i="1" dirty="0" err="1">
                <a:latin typeface="PT Sans" panose="020B0503020203020204" pitchFamily="34" charset="77"/>
              </a:rPr>
              <a:t>Wichtig</a:t>
            </a:r>
            <a:r>
              <a:rPr sz="2200" i="1" dirty="0">
                <a:latin typeface="PT Sans" panose="020B0503020203020204" pitchFamily="34" charset="77"/>
              </a:rPr>
              <a:t>: Der </a:t>
            </a:r>
            <a:r>
              <a:rPr sz="2200" i="1" dirty="0" err="1">
                <a:latin typeface="PT Sans" panose="020B0503020203020204" pitchFamily="34" charset="77"/>
              </a:rPr>
              <a:t>Vertrag</a:t>
            </a:r>
            <a:r>
              <a:rPr sz="2200" i="1" dirty="0">
                <a:latin typeface="PT Sans" panose="020B0503020203020204" pitchFamily="34" charset="77"/>
              </a:rPr>
              <a:t> von Medina </a:t>
            </a:r>
            <a:r>
              <a:rPr sz="2200" i="1" dirty="0" err="1">
                <a:latin typeface="PT Sans" panose="020B0503020203020204" pitchFamily="34" charset="77"/>
              </a:rPr>
              <a:t>ist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kein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Grundgesetz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im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modernen</a:t>
            </a:r>
            <a:r>
              <a:rPr sz="2200" i="1" dirty="0">
                <a:latin typeface="PT Sans" panose="020B0503020203020204" pitchFamily="34" charset="77"/>
              </a:rPr>
              <a:t> Sinn. </a:t>
            </a:r>
            <a:r>
              <a:rPr sz="2200" i="1" dirty="0" err="1">
                <a:latin typeface="PT Sans" panose="020B0503020203020204" pitchFamily="34" charset="77"/>
              </a:rPr>
              <a:t>Für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Moscheegemeinden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heute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ist</a:t>
            </a:r>
            <a:r>
              <a:rPr sz="2200" i="1" dirty="0">
                <a:latin typeface="PT Sans" panose="020B0503020203020204" pitchFamily="34" charset="77"/>
              </a:rPr>
              <a:t> das </a:t>
            </a:r>
            <a:r>
              <a:rPr sz="2200" i="1" dirty="0" err="1">
                <a:latin typeface="PT Sans" panose="020B0503020203020204" pitchFamily="34" charset="77"/>
              </a:rPr>
              <a:t>Grundgesetz</a:t>
            </a:r>
            <a:r>
              <a:rPr sz="2200" i="1" dirty="0">
                <a:latin typeface="PT Sans" panose="020B0503020203020204" pitchFamily="34" charset="77"/>
              </a:rPr>
              <a:t> </a:t>
            </a:r>
            <a:r>
              <a:rPr sz="2200" i="1" dirty="0" err="1">
                <a:latin typeface="PT Sans" panose="020B0503020203020204" pitchFamily="34" charset="77"/>
              </a:rPr>
              <a:t>maßgeblich</a:t>
            </a:r>
            <a:r>
              <a:rPr sz="2200" i="1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0758239-843F-8746-9E7D-8D4C1E23E7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977"/>
          <a:stretch/>
        </p:blipFill>
        <p:spPr>
          <a:xfrm>
            <a:off x="7173709" y="1176107"/>
            <a:ext cx="4808084" cy="4871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7301422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</a:rPr>
              <a:t>Moscheegemeinden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als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Teil</a:t>
            </a:r>
            <a:r>
              <a:rPr dirty="0">
                <a:solidFill>
                  <a:schemeClr val="bg1"/>
                </a:solidFill>
              </a:rPr>
              <a:t> der </a:t>
            </a:r>
            <a:r>
              <a:rPr dirty="0" err="1">
                <a:solidFill>
                  <a:schemeClr val="bg1"/>
                </a:solidFill>
              </a:rPr>
              <a:t>Zivilgesellschaft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7343578" cy="499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Muslimische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Gemeinden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stehen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neben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vielen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anderen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zivilgesellschaftlichen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Akteuren</a:t>
            </a:r>
            <a:r>
              <a:rPr sz="2600" dirty="0">
                <a:latin typeface="PT Sans" panose="020B0503020203020204" pitchFamily="34" charset="77"/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sz="2600"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>
                <a:latin typeface="PT Sans" panose="020B0503020203020204" pitchFamily="34" charset="77"/>
              </a:rPr>
              <a:t>Sie:</a:t>
            </a: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begleiten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Familien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bieten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Bildungsangebote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unterstützen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Bedürftige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arbeiten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mit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Schulen</a:t>
            </a:r>
            <a:r>
              <a:rPr sz="2600" dirty="0">
                <a:latin typeface="PT Sans" panose="020B0503020203020204" pitchFamily="34" charset="77"/>
              </a:rPr>
              <a:t>, </a:t>
            </a:r>
            <a:r>
              <a:rPr sz="2600" dirty="0" err="1">
                <a:latin typeface="PT Sans" panose="020B0503020203020204" pitchFamily="34" charset="77"/>
              </a:rPr>
              <a:t>Kommunen</a:t>
            </a:r>
            <a:r>
              <a:rPr sz="2600" dirty="0">
                <a:latin typeface="PT Sans" panose="020B0503020203020204" pitchFamily="34" charset="77"/>
              </a:rPr>
              <a:t> und </a:t>
            </a:r>
            <a:r>
              <a:rPr sz="2600" dirty="0" err="1">
                <a:latin typeface="PT Sans" panose="020B0503020203020204" pitchFamily="34" charset="77"/>
              </a:rPr>
              <a:t>sozialen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Einrichtungen</a:t>
            </a:r>
            <a:r>
              <a:rPr sz="2600" dirty="0">
                <a:latin typeface="PT Sans" panose="020B0503020203020204" pitchFamily="34" charset="77"/>
              </a:rPr>
              <a:t> </a:t>
            </a:r>
            <a:r>
              <a:rPr sz="2600" dirty="0" err="1">
                <a:latin typeface="PT Sans" panose="020B0503020203020204" pitchFamily="34" charset="77"/>
              </a:rPr>
              <a:t>zusammen</a:t>
            </a:r>
            <a:endParaRPr sz="2600"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600" dirty="0" err="1">
                <a:latin typeface="PT Sans" panose="020B0503020203020204" pitchFamily="34" charset="77"/>
              </a:rPr>
              <a:t>stärken</a:t>
            </a:r>
            <a:r>
              <a:rPr sz="2600" dirty="0">
                <a:latin typeface="PT Sans" panose="020B0503020203020204" pitchFamily="34" charset="77"/>
              </a:rPr>
              <a:t> das </a:t>
            </a:r>
            <a:r>
              <a:rPr sz="2600" dirty="0" err="1">
                <a:latin typeface="PT Sans" panose="020B0503020203020204" pitchFamily="34" charset="77"/>
              </a:rPr>
              <a:t>soziale</a:t>
            </a:r>
            <a:r>
              <a:rPr sz="2600" dirty="0">
                <a:latin typeface="PT Sans" panose="020B0503020203020204" pitchFamily="34" charset="77"/>
              </a:rPr>
              <a:t> Leben </a:t>
            </a:r>
            <a:r>
              <a:rPr sz="2600" dirty="0" err="1">
                <a:latin typeface="PT Sans" panose="020B0503020203020204" pitchFamily="34" charset="77"/>
              </a:rPr>
              <a:t>vor</a:t>
            </a:r>
            <a:r>
              <a:rPr sz="2600" dirty="0">
                <a:latin typeface="PT Sans" panose="020B0503020203020204" pitchFamily="34" charset="77"/>
              </a:rPr>
              <a:t> 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9823205-0D7A-224A-995C-65EC39C735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7262" y="438912"/>
            <a:ext cx="3721100" cy="599440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388282" y="204659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4632358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</a:rPr>
              <a:t>Bildung</a:t>
            </a:r>
            <a:r>
              <a:rPr dirty="0">
                <a:solidFill>
                  <a:schemeClr val="bg1"/>
                </a:solidFill>
              </a:rPr>
              <a:t> und </a:t>
            </a:r>
            <a:r>
              <a:rPr dirty="0" err="1">
                <a:solidFill>
                  <a:schemeClr val="bg1"/>
                </a:solidFill>
              </a:rPr>
              <a:t>junge</a:t>
            </a:r>
            <a:r>
              <a:rPr dirty="0">
                <a:solidFill>
                  <a:schemeClr val="bg1"/>
                </a:solidFill>
              </a:rPr>
              <a:t> Generation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975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/>
              <a:t>Bildung</a:t>
            </a:r>
            <a:r>
              <a:rPr dirty="0"/>
              <a:t> </a:t>
            </a:r>
            <a:r>
              <a:rPr dirty="0" err="1"/>
              <a:t>schafft</a:t>
            </a:r>
            <a:r>
              <a:rPr dirty="0"/>
              <a:t> </a:t>
            </a:r>
            <a:r>
              <a:rPr dirty="0" err="1"/>
              <a:t>Teilhabe</a:t>
            </a:r>
            <a:r>
              <a:rPr dirty="0"/>
              <a:t> und </a:t>
            </a:r>
            <a:r>
              <a:rPr dirty="0" err="1"/>
              <a:t>Verantwortung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/>
              <a:t>In </a:t>
            </a:r>
            <a:r>
              <a:rPr dirty="0" err="1"/>
              <a:t>Moscheegemeinden</a:t>
            </a:r>
            <a:r>
              <a:rPr dirty="0"/>
              <a:t> </a:t>
            </a:r>
            <a:r>
              <a:rPr dirty="0" err="1"/>
              <a:t>findet</a:t>
            </a:r>
            <a:r>
              <a:rPr dirty="0"/>
              <a:t> </a:t>
            </a:r>
            <a:r>
              <a:rPr dirty="0" err="1"/>
              <a:t>Bildung</a:t>
            </a:r>
            <a:r>
              <a:rPr dirty="0"/>
              <a:t> </a:t>
            </a:r>
            <a:r>
              <a:rPr dirty="0" err="1"/>
              <a:t>statt</a:t>
            </a:r>
            <a:r>
              <a:rPr dirty="0"/>
              <a:t> </a:t>
            </a:r>
            <a:r>
              <a:rPr dirty="0" err="1"/>
              <a:t>durch</a:t>
            </a:r>
            <a:r>
              <a:rPr dirty="0"/>
              <a:t>: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/>
              <a:t>• </a:t>
            </a:r>
            <a:r>
              <a:rPr dirty="0" err="1"/>
              <a:t>religiösen</a:t>
            </a:r>
            <a:r>
              <a:rPr dirty="0"/>
              <a:t> </a:t>
            </a:r>
            <a:r>
              <a:rPr dirty="0" err="1"/>
              <a:t>Unterricht</a:t>
            </a:r>
            <a:endParaRPr dirty="0"/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/>
              <a:t>• </a:t>
            </a:r>
            <a:r>
              <a:rPr dirty="0" err="1"/>
              <a:t>Jugendbildung</a:t>
            </a:r>
            <a:endParaRPr dirty="0"/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/>
              <a:t>• </a:t>
            </a:r>
            <a:r>
              <a:rPr dirty="0" err="1"/>
              <a:t>Sprach</a:t>
            </a:r>
            <a:r>
              <a:rPr dirty="0"/>
              <a:t>- und </a:t>
            </a:r>
            <a:r>
              <a:rPr dirty="0" err="1"/>
              <a:t>Weiterbildungsangebote</a:t>
            </a:r>
            <a:endParaRPr dirty="0"/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/>
              <a:t>• </a:t>
            </a:r>
            <a:r>
              <a:rPr dirty="0" err="1"/>
              <a:t>Elternarbeit</a:t>
            </a:r>
            <a:endParaRPr dirty="0"/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i="1" dirty="0" err="1"/>
              <a:t>Jugendliche</a:t>
            </a:r>
            <a:r>
              <a:rPr i="1" dirty="0"/>
              <a:t> </a:t>
            </a:r>
            <a:r>
              <a:rPr i="1" dirty="0" err="1"/>
              <a:t>sollen</a:t>
            </a:r>
            <a:r>
              <a:rPr i="1" dirty="0"/>
              <a:t> </a:t>
            </a:r>
            <a:r>
              <a:rPr i="1" dirty="0" err="1"/>
              <a:t>nicht</a:t>
            </a:r>
            <a:r>
              <a:rPr i="1" dirty="0"/>
              <a:t> </a:t>
            </a:r>
            <a:r>
              <a:rPr i="1" dirty="0" err="1"/>
              <a:t>nur</a:t>
            </a:r>
            <a:r>
              <a:rPr i="1" dirty="0"/>
              <a:t> </a:t>
            </a:r>
            <a:r>
              <a:rPr i="1" dirty="0" err="1"/>
              <a:t>Besucher</a:t>
            </a:r>
            <a:r>
              <a:rPr i="1" dirty="0"/>
              <a:t> sein, </a:t>
            </a:r>
            <a:r>
              <a:rPr i="1" dirty="0" err="1"/>
              <a:t>sondern</a:t>
            </a:r>
            <a:r>
              <a:rPr i="1" dirty="0"/>
              <a:t> </a:t>
            </a:r>
            <a:r>
              <a:rPr i="1" dirty="0" err="1"/>
              <a:t>zu</a:t>
            </a:r>
            <a:r>
              <a:rPr i="1" dirty="0"/>
              <a:t> </a:t>
            </a:r>
            <a:r>
              <a:rPr i="1" dirty="0" err="1"/>
              <a:t>Mitgestaltenden</a:t>
            </a:r>
            <a:r>
              <a:rPr i="1" dirty="0"/>
              <a:t> </a:t>
            </a:r>
            <a:r>
              <a:rPr i="1" dirty="0" err="1"/>
              <a:t>werden</a:t>
            </a:r>
            <a:r>
              <a:rPr i="1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5417573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Verantwortung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und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Nachbarschaft</a:t>
            </a:r>
            <a:endParaRPr dirty="0">
              <a:solidFill>
                <a:schemeClr val="bg1"/>
              </a:solidFill>
              <a:latin typeface="PT Sans" panose="020B0503020203020204" pitchFamily="34" charset="7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544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Gesellschaftliche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Verantwortung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wird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konkret</a:t>
            </a:r>
            <a:r>
              <a:rPr dirty="0">
                <a:latin typeface="PT Sans" panose="020B0503020203020204" pitchFamily="34" charset="77"/>
              </a:rPr>
              <a:t>: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Hilfe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für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Bedürftige</a:t>
            </a:r>
            <a:r>
              <a:rPr dirty="0">
                <a:latin typeface="PT Sans" panose="020B0503020203020204" pitchFamily="34" charset="77"/>
              </a:rPr>
              <a:t> und </a:t>
            </a:r>
            <a:r>
              <a:rPr dirty="0" err="1">
                <a:latin typeface="PT Sans" panose="020B0503020203020204" pitchFamily="34" charset="77"/>
              </a:rPr>
              <a:t>Familien</a:t>
            </a:r>
            <a:endParaRPr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Begleitung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älterer</a:t>
            </a:r>
            <a:r>
              <a:rPr dirty="0">
                <a:latin typeface="PT Sans" panose="020B0503020203020204" pitchFamily="34" charset="77"/>
              </a:rPr>
              <a:t> Menschen</a:t>
            </a: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soziale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Projekte</a:t>
            </a:r>
            <a:r>
              <a:rPr dirty="0">
                <a:latin typeface="PT Sans" panose="020B0503020203020204" pitchFamily="34" charset="77"/>
              </a:rPr>
              <a:t> und </a:t>
            </a:r>
            <a:r>
              <a:rPr dirty="0" err="1">
                <a:latin typeface="PT Sans" panose="020B0503020203020204" pitchFamily="34" charset="77"/>
              </a:rPr>
              <a:t>Hilfsaktionen</a:t>
            </a:r>
            <a:endParaRPr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Unterstützung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bei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Ausbildung</a:t>
            </a:r>
            <a:r>
              <a:rPr dirty="0">
                <a:latin typeface="PT Sans" panose="020B0503020203020204" pitchFamily="34" charset="77"/>
              </a:rPr>
              <a:t>, </a:t>
            </a:r>
            <a:r>
              <a:rPr dirty="0" err="1">
                <a:latin typeface="PT Sans" panose="020B0503020203020204" pitchFamily="34" charset="77"/>
              </a:rPr>
              <a:t>Sprache</a:t>
            </a:r>
            <a:r>
              <a:rPr dirty="0">
                <a:latin typeface="PT Sans" panose="020B0503020203020204" pitchFamily="34" charset="77"/>
              </a:rPr>
              <a:t> und </a:t>
            </a:r>
            <a:r>
              <a:rPr dirty="0" err="1">
                <a:latin typeface="PT Sans" panose="020B0503020203020204" pitchFamily="34" charset="77"/>
              </a:rPr>
              <a:t>Bildung</a:t>
            </a:r>
            <a:endParaRPr dirty="0">
              <a:latin typeface="PT Sans" panose="020B0503020203020204" pitchFamily="34" charset="77"/>
            </a:endParaRPr>
          </a:p>
          <a:p>
            <a:pPr marL="457200" indent="-457200"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Kooperation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mit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lokalen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Einrichtungen</a:t>
            </a: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Zekat</a:t>
            </a:r>
            <a:r>
              <a:rPr dirty="0">
                <a:latin typeface="PT Sans" panose="020B0503020203020204" pitchFamily="34" charset="77"/>
              </a:rPr>
              <a:t> und </a:t>
            </a:r>
            <a:r>
              <a:rPr dirty="0" err="1">
                <a:latin typeface="PT Sans" panose="020B0503020203020204" pitchFamily="34" charset="77"/>
              </a:rPr>
              <a:t>Sadaka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sind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wichtige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religiöse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Bezugspunkte</a:t>
            </a:r>
            <a:r>
              <a:rPr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7165231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Religion und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gesellschaftliche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Verantwortung</a:t>
            </a:r>
            <a:endParaRPr dirty="0">
              <a:solidFill>
                <a:schemeClr val="bg1"/>
              </a:solidFill>
              <a:latin typeface="PT Sans" panose="020B0503020203020204" pitchFamily="34" charset="7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61" y="1417320"/>
            <a:ext cx="7028070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Religion </a:t>
            </a:r>
            <a:r>
              <a:rPr sz="2400" dirty="0" err="1">
                <a:latin typeface="PT Sans" panose="020B0503020203020204" pitchFamily="34" charset="77"/>
              </a:rPr>
              <a:t>kann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Orientierung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geben</a:t>
            </a:r>
            <a:r>
              <a:rPr sz="2400" dirty="0">
                <a:latin typeface="PT Sans" panose="020B0503020203020204" pitchFamily="34" charset="77"/>
              </a:rPr>
              <a:t> und Menschen </a:t>
            </a:r>
            <a:r>
              <a:rPr sz="2400" dirty="0" err="1">
                <a:latin typeface="PT Sans" panose="020B0503020203020204" pitchFamily="34" charset="77"/>
              </a:rPr>
              <a:t>zu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Verantwortung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motivieren</a:t>
            </a:r>
            <a:r>
              <a:rPr sz="2400" dirty="0">
                <a:latin typeface="PT Sans" panose="020B0503020203020204" pitchFamily="34" charset="77"/>
              </a:rPr>
              <a:t>.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Der Koran </a:t>
            </a:r>
            <a:r>
              <a:rPr sz="2400" dirty="0" err="1">
                <a:latin typeface="PT Sans" panose="020B0503020203020204" pitchFamily="34" charset="77"/>
              </a:rPr>
              <a:t>ruft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zu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einem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verantwortungsvollen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Umgang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mit</a:t>
            </a:r>
            <a:r>
              <a:rPr sz="2400" dirty="0">
                <a:latin typeface="PT Sans" panose="020B0503020203020204" pitchFamily="34" charset="77"/>
              </a:rPr>
              <a:t> der </a:t>
            </a:r>
            <a:r>
              <a:rPr sz="2400" dirty="0" err="1">
                <a:latin typeface="PT Sans" panose="020B0503020203020204" pitchFamily="34" charset="77"/>
              </a:rPr>
              <a:t>Schöpfung</a:t>
            </a:r>
            <a:r>
              <a:rPr sz="2400" dirty="0">
                <a:latin typeface="PT Sans" panose="020B0503020203020204" pitchFamily="34" charset="77"/>
              </a:rPr>
              <a:t> auf: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i="1" dirty="0">
                <a:latin typeface="PT Sans" panose="020B0503020203020204" pitchFamily="34" charset="77"/>
              </a:rPr>
              <a:t>„</a:t>
            </a:r>
            <a:r>
              <a:rPr sz="2400" i="1" dirty="0" err="1">
                <a:latin typeface="PT Sans" panose="020B0503020203020204" pitchFamily="34" charset="77"/>
              </a:rPr>
              <a:t>Esst</a:t>
            </a:r>
            <a:r>
              <a:rPr sz="2400" i="1" dirty="0">
                <a:latin typeface="PT Sans" panose="020B0503020203020204" pitchFamily="34" charset="77"/>
              </a:rPr>
              <a:t> und </a:t>
            </a:r>
            <a:r>
              <a:rPr sz="2400" i="1" dirty="0" err="1">
                <a:latin typeface="PT Sans" panose="020B0503020203020204" pitchFamily="34" charset="77"/>
              </a:rPr>
              <a:t>trinkt</a:t>
            </a:r>
            <a:r>
              <a:rPr sz="2400" i="1" dirty="0">
                <a:latin typeface="PT Sans" panose="020B0503020203020204" pitchFamily="34" charset="77"/>
              </a:rPr>
              <a:t>, </a:t>
            </a:r>
            <a:r>
              <a:rPr sz="2400" i="1" dirty="0" err="1">
                <a:latin typeface="PT Sans" panose="020B0503020203020204" pitchFamily="34" charset="77"/>
              </a:rPr>
              <a:t>aber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verschwendet</a:t>
            </a:r>
            <a:r>
              <a:rPr sz="2400" i="1" dirty="0">
                <a:latin typeface="PT Sans" panose="020B0503020203020204" pitchFamily="34" charset="77"/>
              </a:rPr>
              <a:t> </a:t>
            </a:r>
            <a:r>
              <a:rPr sz="2400" i="1" dirty="0" err="1">
                <a:latin typeface="PT Sans" panose="020B0503020203020204" pitchFamily="34" charset="77"/>
              </a:rPr>
              <a:t>nicht</a:t>
            </a:r>
            <a:r>
              <a:rPr sz="2400" i="1" dirty="0">
                <a:latin typeface="PT Sans" panose="020B0503020203020204" pitchFamily="34" charset="77"/>
              </a:rPr>
              <a:t>.“ (</a:t>
            </a:r>
            <a:r>
              <a:rPr lang="tr-TR" sz="2400" i="1" dirty="0">
                <a:latin typeface="PT Sans" panose="020B0503020203020204" pitchFamily="34" charset="77"/>
              </a:rPr>
              <a:t>Al-Araf, </a:t>
            </a:r>
            <a:r>
              <a:rPr sz="2400" i="1" dirty="0">
                <a:latin typeface="PT Sans" panose="020B0503020203020204" pitchFamily="34" charset="77"/>
              </a:rPr>
              <a:t>31)</a:t>
            </a: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Verantwortung</a:t>
            </a:r>
            <a:r>
              <a:rPr sz="2400" dirty="0">
                <a:latin typeface="PT Sans" panose="020B0503020203020204" pitchFamily="34" charset="77"/>
              </a:rPr>
              <a:t> gilt </a:t>
            </a:r>
            <a:r>
              <a:rPr sz="2400" dirty="0" err="1">
                <a:latin typeface="PT Sans" panose="020B0503020203020204" pitchFamily="34" charset="77"/>
              </a:rPr>
              <a:t>gegenüber</a:t>
            </a:r>
            <a:r>
              <a:rPr sz="2400" dirty="0">
                <a:latin typeface="PT Sans" panose="020B0503020203020204" pitchFamily="34" charset="77"/>
              </a:rPr>
              <a:t> Menschen, Umwelt und </a:t>
            </a:r>
            <a:r>
              <a:rPr sz="2400" dirty="0" err="1">
                <a:latin typeface="PT Sans" panose="020B0503020203020204" pitchFamily="34" charset="77"/>
              </a:rPr>
              <a:t>kommenden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Generationen</a:t>
            </a:r>
            <a:r>
              <a:rPr sz="2400" dirty="0">
                <a:latin typeface="PT Sans" panose="020B0503020203020204" pitchFamily="34" charset="7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6F67E89-4FB2-DC40-BE73-E7D3CF407D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363" r="37958" b="10575"/>
          <a:stretch/>
        </p:blipFill>
        <p:spPr>
          <a:xfrm flipH="1">
            <a:off x="8765628" y="109728"/>
            <a:ext cx="3426067" cy="613278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7305718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TOM 2026 – Was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wollen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wir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sichtbar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 </a:t>
            </a:r>
            <a:r>
              <a:rPr dirty="0" err="1">
                <a:solidFill>
                  <a:schemeClr val="bg1"/>
                </a:solidFill>
                <a:latin typeface="PT Sans" panose="020B0503020203020204" pitchFamily="34" charset="77"/>
              </a:rPr>
              <a:t>machen</a:t>
            </a:r>
            <a:r>
              <a:rPr dirty="0">
                <a:solidFill>
                  <a:schemeClr val="bg1"/>
                </a:solidFill>
                <a:latin typeface="PT Sans" panose="020B0503020203020204" pitchFamily="34" charset="77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565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latin typeface="PT Sans" panose="020B0503020203020204" pitchFamily="34" charset="77"/>
              </a:rPr>
              <a:t>30 Jahre Tag der </a:t>
            </a:r>
            <a:r>
              <a:rPr dirty="0" err="1">
                <a:latin typeface="PT Sans" panose="020B0503020203020204" pitchFamily="34" charset="77"/>
              </a:rPr>
              <a:t>offenen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Moschee</a:t>
            </a: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latin typeface="PT Sans" panose="020B0503020203020204" pitchFamily="34" charset="77"/>
              </a:rPr>
              <a:t>+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latin typeface="PT Sans" panose="020B0503020203020204" pitchFamily="34" charset="77"/>
              </a:rPr>
              <a:t>77 Jahre </a:t>
            </a:r>
            <a:r>
              <a:rPr dirty="0" err="1">
                <a:latin typeface="PT Sans" panose="020B0503020203020204" pitchFamily="34" charset="77"/>
              </a:rPr>
              <a:t>Grundgesetz</a:t>
            </a: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latin typeface="PT Sans" panose="020B0503020203020204" pitchFamily="34" charset="77"/>
              </a:rPr>
              <a:t>+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 err="1">
                <a:latin typeface="PT Sans" panose="020B0503020203020204" pitchFamily="34" charset="77"/>
              </a:rPr>
              <a:t>gesellschaftliche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Verantwortung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muslimischer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Gemeinden</a:t>
            </a: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000">
                <a:solidFill>
                  <a:srgbClr val="2D2D2D"/>
                </a:solidFill>
                <a:latin typeface="Aptos"/>
              </a:defRPr>
            </a:pPr>
            <a:endParaRPr dirty="0">
              <a:latin typeface="PT Sans" panose="020B0503020203020204" pitchFamily="34" charset="77"/>
            </a:endParaRP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dirty="0">
                <a:latin typeface="PT Sans" panose="020B0503020203020204" pitchFamily="34" charset="77"/>
              </a:rPr>
              <a:t>Die </a:t>
            </a:r>
            <a:r>
              <a:rPr dirty="0" err="1">
                <a:latin typeface="PT Sans" panose="020B0503020203020204" pitchFamily="34" charset="77"/>
              </a:rPr>
              <a:t>zentrale</a:t>
            </a:r>
            <a:r>
              <a:rPr dirty="0">
                <a:latin typeface="PT Sans" panose="020B0503020203020204" pitchFamily="34" charset="77"/>
              </a:rPr>
              <a:t> </a:t>
            </a:r>
            <a:r>
              <a:rPr dirty="0" err="1">
                <a:latin typeface="PT Sans" panose="020B0503020203020204" pitchFamily="34" charset="77"/>
              </a:rPr>
              <a:t>Frage</a:t>
            </a:r>
            <a:r>
              <a:rPr dirty="0">
                <a:latin typeface="PT Sans" panose="020B0503020203020204" pitchFamily="34" charset="77"/>
              </a:rPr>
              <a:t>:</a:t>
            </a:r>
          </a:p>
          <a:p>
            <a:pPr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i="1" dirty="0" err="1">
                <a:latin typeface="PT Sans" panose="020B0503020203020204" pitchFamily="34" charset="77"/>
              </a:rPr>
              <a:t>Wie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können</a:t>
            </a:r>
            <a:r>
              <a:rPr i="1" dirty="0">
                <a:latin typeface="PT Sans" panose="020B0503020203020204" pitchFamily="34" charset="77"/>
              </a:rPr>
              <a:t> Menschen und </a:t>
            </a:r>
            <a:r>
              <a:rPr i="1" dirty="0" err="1">
                <a:latin typeface="PT Sans" panose="020B0503020203020204" pitchFamily="34" charset="77"/>
              </a:rPr>
              <a:t>Institutionen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dazu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beitragen</a:t>
            </a:r>
            <a:r>
              <a:rPr i="1" dirty="0">
                <a:latin typeface="PT Sans" panose="020B0503020203020204" pitchFamily="34" charset="77"/>
              </a:rPr>
              <a:t>, </a:t>
            </a:r>
            <a:r>
              <a:rPr i="1" dirty="0" err="1">
                <a:latin typeface="PT Sans" panose="020B0503020203020204" pitchFamily="34" charset="77"/>
              </a:rPr>
              <a:t>dass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Freiheit</a:t>
            </a:r>
            <a:r>
              <a:rPr i="1" dirty="0">
                <a:latin typeface="PT Sans" panose="020B0503020203020204" pitchFamily="34" charset="77"/>
              </a:rPr>
              <a:t>, </a:t>
            </a:r>
            <a:r>
              <a:rPr i="1" dirty="0" err="1">
                <a:latin typeface="PT Sans" panose="020B0503020203020204" pitchFamily="34" charset="77"/>
              </a:rPr>
              <a:t>Würde</a:t>
            </a:r>
            <a:r>
              <a:rPr i="1" dirty="0">
                <a:latin typeface="PT Sans" panose="020B0503020203020204" pitchFamily="34" charset="77"/>
              </a:rPr>
              <a:t> und </a:t>
            </a:r>
            <a:r>
              <a:rPr i="1" dirty="0" err="1">
                <a:latin typeface="PT Sans" panose="020B0503020203020204" pitchFamily="34" charset="77"/>
              </a:rPr>
              <a:t>Vielfalt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im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Alltag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Bestand</a:t>
            </a:r>
            <a:r>
              <a:rPr i="1" dirty="0">
                <a:latin typeface="PT Sans" panose="020B0503020203020204" pitchFamily="34" charset="77"/>
              </a:rPr>
              <a:t> </a:t>
            </a:r>
            <a:r>
              <a:rPr i="1" dirty="0" err="1">
                <a:latin typeface="PT Sans" panose="020B0503020203020204" pitchFamily="34" charset="77"/>
              </a:rPr>
              <a:t>haben</a:t>
            </a:r>
            <a:r>
              <a:rPr i="1" dirty="0">
                <a:latin typeface="PT Sans" panose="020B0503020203020204" pitchFamily="34" charset="77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52760" y="438912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502920"/>
            <a:ext cx="8029634" cy="523220"/>
          </a:xfrm>
          <a:prstGeom prst="rect">
            <a:avLst/>
          </a:prstGeom>
          <a:solidFill>
            <a:srgbClr val="185141"/>
          </a:solidFill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>
                <a:solidFill>
                  <a:schemeClr val="bg1"/>
                </a:solidFill>
                <a:latin typeface="PT Sans" panose="020B0503020203020204" pitchFamily="34" charset="77"/>
              </a:rPr>
              <a:t>Moscheen als Träger gesellschaftlicher Verfasstheit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5261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 err="1">
                <a:latin typeface="PT Sans" panose="020B0503020203020204" pitchFamily="34" charset="77"/>
              </a:rPr>
              <a:t>Moscheegemeinden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sind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keine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staatlichen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Institutionen</a:t>
            </a:r>
            <a:r>
              <a:rPr sz="2400" dirty="0">
                <a:latin typeface="PT Sans" panose="020B0503020203020204" pitchFamily="34" charset="77"/>
              </a:rPr>
              <a:t>.</a:t>
            </a:r>
            <a:endParaRPr dirty="0">
              <a:latin typeface="PT Sans" panose="020B0503020203020204" pitchFamily="34" charset="77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Sie </a:t>
            </a:r>
            <a:r>
              <a:rPr sz="2400" dirty="0" err="1">
                <a:latin typeface="PT Sans" panose="020B0503020203020204" pitchFamily="34" charset="77"/>
              </a:rPr>
              <a:t>können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aber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Orte</a:t>
            </a:r>
            <a:r>
              <a:rPr sz="2400" dirty="0">
                <a:latin typeface="PT Sans" panose="020B0503020203020204" pitchFamily="34" charset="77"/>
              </a:rPr>
              <a:t> sein,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an </a:t>
            </a:r>
            <a:r>
              <a:rPr sz="2400" dirty="0" err="1">
                <a:latin typeface="PT Sans" panose="020B0503020203020204" pitchFamily="34" charset="77"/>
              </a:rPr>
              <a:t>denen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Verantwortung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eingeübt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wird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an </a:t>
            </a:r>
            <a:r>
              <a:rPr sz="2400" dirty="0" err="1">
                <a:latin typeface="PT Sans" panose="020B0503020203020204" pitchFamily="34" charset="77"/>
              </a:rPr>
              <a:t>denen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Unterstützung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organisiert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wird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an </a:t>
            </a:r>
            <a:r>
              <a:rPr sz="2400" dirty="0" err="1">
                <a:latin typeface="PT Sans" panose="020B0503020203020204" pitchFamily="34" charset="77"/>
              </a:rPr>
              <a:t>denen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Unterschiede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besprochen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werden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an </a:t>
            </a:r>
            <a:r>
              <a:rPr sz="2400" dirty="0" err="1">
                <a:latin typeface="PT Sans" panose="020B0503020203020204" pitchFamily="34" charset="77"/>
              </a:rPr>
              <a:t>denen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Beziehungen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entstehen</a:t>
            </a:r>
            <a:endParaRPr sz="2400" dirty="0">
              <a:latin typeface="PT Sans" panose="020B0503020203020204" pitchFamily="34" charset="77"/>
            </a:endParaRP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itchFamily="2" charset="2"/>
              <a:buChar char="v"/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sz="2400" dirty="0">
                <a:latin typeface="PT Sans" panose="020B0503020203020204" pitchFamily="34" charset="77"/>
              </a:rPr>
              <a:t>an </a:t>
            </a:r>
            <a:r>
              <a:rPr sz="2400" dirty="0" err="1">
                <a:latin typeface="PT Sans" panose="020B0503020203020204" pitchFamily="34" charset="77"/>
              </a:rPr>
              <a:t>denen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gesellschaftliche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Teilhabe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gelebt</a:t>
            </a:r>
            <a:r>
              <a:rPr sz="2400" dirty="0">
                <a:latin typeface="PT Sans" panose="020B0503020203020204" pitchFamily="34" charset="77"/>
              </a:rPr>
              <a:t> </a:t>
            </a:r>
            <a:r>
              <a:rPr sz="2400" dirty="0" err="1">
                <a:latin typeface="PT Sans" panose="020B0503020203020204" pitchFamily="34" charset="77"/>
              </a:rPr>
              <a:t>wird</a:t>
            </a:r>
            <a:endParaRPr sz="2400" dirty="0">
              <a:latin typeface="PT Sans" panose="020B0503020203020204" pitchFamily="34" charset="7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52760" y="438912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12333" y="3178407"/>
            <a:ext cx="67393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5241"/>
                </a:solidFill>
                <a:latin typeface="Aptos Display"/>
              </a:defRPr>
            </a:pPr>
            <a:r>
              <a:rPr lang="tr-TR" sz="3200" dirty="0" err="1">
                <a:latin typeface="PT Sans" panose="020B0503020203020204" pitchFamily="34" charset="77"/>
              </a:rPr>
              <a:t>Vielen</a:t>
            </a:r>
            <a:r>
              <a:rPr lang="tr-TR" sz="3200" dirty="0">
                <a:latin typeface="PT Sans" panose="020B0503020203020204" pitchFamily="34" charset="77"/>
              </a:rPr>
              <a:t> dank </a:t>
            </a:r>
            <a:r>
              <a:rPr lang="tr-TR" sz="3200" dirty="0" err="1">
                <a:latin typeface="PT Sans" panose="020B0503020203020204" pitchFamily="34" charset="77"/>
              </a:rPr>
              <a:t>für</a:t>
            </a:r>
            <a:r>
              <a:rPr lang="tr-TR" sz="3200" dirty="0">
                <a:latin typeface="PT Sans" panose="020B0503020203020204" pitchFamily="34" charset="77"/>
              </a:rPr>
              <a:t> </a:t>
            </a:r>
            <a:r>
              <a:rPr lang="tr-TR" sz="3200" dirty="0" err="1">
                <a:latin typeface="PT Sans" panose="020B0503020203020204" pitchFamily="34" charset="77"/>
              </a:rPr>
              <a:t>Ihre</a:t>
            </a:r>
            <a:r>
              <a:rPr lang="tr-TR" sz="3200" dirty="0">
                <a:latin typeface="PT Sans" panose="020B0503020203020204" pitchFamily="34" charset="77"/>
              </a:rPr>
              <a:t> </a:t>
            </a:r>
            <a:r>
              <a:rPr lang="tr-TR" sz="3200" dirty="0" err="1">
                <a:latin typeface="PT Sans" panose="020B0503020203020204" pitchFamily="34" charset="77"/>
              </a:rPr>
              <a:t>Aufmerksamkeit</a:t>
            </a:r>
            <a:r>
              <a:rPr lang="tr-TR" sz="3200" dirty="0">
                <a:latin typeface="PT Sans" panose="020B0503020203020204" pitchFamily="34" charset="77"/>
              </a:rPr>
              <a:t>!</a:t>
            </a:r>
            <a:endParaRPr sz="3200" dirty="0">
              <a:latin typeface="PT Sans" panose="020B0503020203020204" pitchFamily="34" charset="77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85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8912" y="1417320"/>
            <a:ext cx="64008" cy="4389120"/>
          </a:xfrm>
          <a:prstGeom prst="rect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52760" y="438912"/>
            <a:ext cx="640080" cy="640080"/>
          </a:xfrm>
          <a:prstGeom prst="ellipse">
            <a:avLst/>
          </a:prstGeom>
          <a:solidFill>
            <a:srgbClr val="B8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Macintosh PowerPoint</Application>
  <PresentationFormat>Breitbild</PresentationFormat>
  <Paragraphs>139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PT Sans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/>
  <cp:keywords/>
  <dc:description>generated using python-pptx</dc:description>
  <cp:lastModifiedBy>Selçuk Çiçek</cp:lastModifiedBy>
  <cp:revision>10</cp:revision>
  <dcterms:created xsi:type="dcterms:W3CDTF">2013-01-27T09:14:16Z</dcterms:created>
  <dcterms:modified xsi:type="dcterms:W3CDTF">2026-09-15T10:18:11Z</dcterms:modified>
  <cp:category/>
</cp:coreProperties>
</file>